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pdf" ContentType="application/pdf"/>
  <Default Extension="emf" ContentType="image/x-emf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83729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D2B"/>
    <a:srgbClr val="FF6D2C"/>
    <a:srgbClr val="000066"/>
    <a:srgbClr val="CED7DF"/>
    <a:srgbClr val="CDD7DF"/>
    <a:srgbClr val="7C8AA5"/>
    <a:srgbClr val="486CB7"/>
    <a:srgbClr val="476DB5"/>
    <a:srgbClr val="E8ECF0"/>
    <a:srgbClr val="2C7C9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784" autoAdjust="0"/>
    <p:restoredTop sz="89405" autoAdjust="0"/>
  </p:normalViewPr>
  <p:slideViewPr>
    <p:cSldViewPr snapToGrid="0" snapToObjects="1">
      <p:cViewPr varScale="1">
        <p:scale>
          <a:sx n="122" d="100"/>
          <a:sy n="122" d="100"/>
        </p:scale>
        <p:origin x="1312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?>
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40" Type="http://schemas.openxmlformats.org/officeDocument/2006/relationships/viewProps" Target="viewProps.xml" /><Relationship Id="rId39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38" Type="http://schemas.openxmlformats.org/officeDocument/2006/relationships/commentAuthors" Target="commentAuthors.xml" /><Relationship Id="rId37" Type="http://schemas.openxmlformats.org/officeDocument/2006/relationships/handoutMaster" Target="handoutMasters/handoutMaster1.xml" /><Relationship Id="rId42" Type="http://schemas.openxmlformats.org/officeDocument/2006/relationships/tableStyles" Target="tableStyles.xml" /><Relationship Id="rId41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 l="-14000" r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1371600"/>
            <a:ext cx="7848600" cy="1927225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[State] [plan </a:t>
            </a:r>
            <a:r>
              <a:rPr lang="en-US" dirty="0" err="1"/>
              <a:t>abbv</a:t>
            </a:r>
            <a:r>
              <a:rPr lang="en-US" dirty="0"/>
              <a:t>]: pension plan solvency analysis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5800" y="3505200"/>
            <a:ext cx="7848600" cy="1752600"/>
          </a:xfrm>
        </p:spPr>
        <p:txBody>
          <a:bodyPr/>
          <a:lstStyle>
            <a:lvl1pPr marL="0" indent="0" algn="l">
              <a:buNone/>
              <a:defRPr b="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Prepared by:</a:t>
            </a:r>
          </a:p>
          <a:p>
            <a:r>
              <a:rPr lang="en-US" dirty="0"/>
              <a:t>Pension Integrity Project at Reason Foundation</a:t>
            </a:r>
          </a:p>
          <a:p>
            <a:r>
              <a:rPr lang="en-US" dirty="0"/>
              <a:t>[Month] [Day], [Year]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0302D39-B686-2742-A69B-CE6D46FC9A4E}" type="datetime4">
              <a:rPr lang="en-US" smtClean="0"/>
              <a:t>January 7, 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rgbClr val="FF6D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E98022B4-9216-5F47-9DF4-E67BBD1BADF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162040" y="5366957"/>
            <a:ext cx="2372360" cy="100567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(Text &amp; Graph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>
            <a:lvl1pPr>
              <a:defRPr sz="3400"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Logo Top, Standard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82896"/>
          </a:xfrm>
        </p:spPr>
        <p:txBody>
          <a:bodyPr/>
          <a:lstStyle>
            <a:lvl1pPr>
              <a:buClr>
                <a:srgbClr val="FF6D2B"/>
              </a:buClr>
              <a:defRPr>
                <a:latin typeface="+mn-lt"/>
                <a:ea typeface="Gill Sans MT" charset="0"/>
                <a:cs typeface="Gill Sans MT" charset="0"/>
              </a:defRPr>
            </a:lvl1pPr>
            <a:lvl2pPr>
              <a:buClr>
                <a:srgbClr val="FF6D2B"/>
              </a:buClr>
              <a:defRPr>
                <a:latin typeface="+mn-lt"/>
                <a:ea typeface="Gill Sans MT" charset="0"/>
                <a:cs typeface="Gill Sans MT" charset="0"/>
              </a:defRPr>
            </a:lvl2pPr>
            <a:lvl3pPr>
              <a:buClr>
                <a:srgbClr val="FF6D2B"/>
              </a:buClr>
              <a:defRPr>
                <a:latin typeface="+mn-lt"/>
                <a:ea typeface="Gill Sans MT" charset="0"/>
                <a:cs typeface="Gill Sans MT" charset="0"/>
              </a:defRPr>
            </a:lvl3pPr>
            <a:lvl4pPr>
              <a:buClr>
                <a:srgbClr val="FF6D2B"/>
              </a:buClr>
              <a:defRPr>
                <a:latin typeface="+mn-lt"/>
                <a:ea typeface="Gill Sans MT" charset="0"/>
                <a:cs typeface="Gill Sans MT" charset="0"/>
              </a:defRPr>
            </a:lvl4pPr>
            <a:lvl5pPr>
              <a:buClr>
                <a:srgbClr val="FF6D2B"/>
              </a:buClr>
              <a:defRPr>
                <a:latin typeface="+mn-lt"/>
                <a:ea typeface="Gill Sans MT" charset="0"/>
                <a:cs typeface="Gill Sans M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32700" y="0"/>
            <a:ext cx="1355852" cy="365760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fld id="{585AD263-A788-3145-8D38-AEBC1D444AEE}" type="datetime4">
              <a:rPr lang="en-US" smtClean="0"/>
              <a:t>January 7, 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6304" y="0"/>
            <a:ext cx="2423160" cy="365760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82896" y="0"/>
            <a:ext cx="445398" cy="365760"/>
          </a:xfrm>
        </p:spPr>
        <p:txBody>
          <a:bodyPr/>
          <a:lstStyle>
            <a:lvl1pPr>
              <a:defRPr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fld id="{7462207E-B25F-844C-A813-B7E57EC8376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idx="13" hasCustomPrompt="1"/>
          </p:nvPr>
        </p:nvSpPr>
        <p:spPr>
          <a:xfrm>
            <a:off x="0" y="6553200"/>
            <a:ext cx="9144000" cy="304800"/>
          </a:xfrm>
        </p:spPr>
        <p:txBody>
          <a:bodyPr>
            <a:normAutofit/>
          </a:bodyPr>
          <a:lstStyle>
            <a:lvl1pPr marL="0" indent="0" algn="ctr">
              <a:buNone/>
              <a:defRPr sz="1000">
                <a:latin typeface="+mn-lt"/>
                <a:ea typeface="Gill Sans MT" charset="0"/>
                <a:cs typeface="Gill Sans MT" charset="0"/>
              </a:defRPr>
            </a:lvl1pPr>
            <a:lvl2pPr>
              <a:defRPr>
                <a:latin typeface="Gill Sans MT" charset="0"/>
                <a:ea typeface="Gill Sans MT" charset="0"/>
                <a:cs typeface="Gill Sans MT" charset="0"/>
              </a:defRPr>
            </a:lvl2pPr>
            <a:lvl3pPr>
              <a:defRPr>
                <a:latin typeface="Gill Sans MT" charset="0"/>
                <a:ea typeface="Gill Sans MT" charset="0"/>
                <a:cs typeface="Gill Sans MT" charset="0"/>
              </a:defRPr>
            </a:lvl3pPr>
            <a:lvl4pPr>
              <a:defRPr>
                <a:latin typeface="Gill Sans MT" charset="0"/>
                <a:ea typeface="Gill Sans MT" charset="0"/>
                <a:cs typeface="Gill Sans MT" charset="0"/>
              </a:defRPr>
            </a:lvl4pPr>
            <a:lvl5pPr>
              <a:defRPr>
                <a:latin typeface="Gill Sans MT" charset="0"/>
                <a:ea typeface="Gill Sans MT" charset="0"/>
                <a:cs typeface="Gill Sans MT" charset="0"/>
              </a:defRPr>
            </a:lvl5pPr>
          </a:lstStyle>
          <a:p>
            <a:pPr lvl="0"/>
            <a:r>
              <a:rPr lang="en-US" dirty="0"/>
              <a:t>Source: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372398F-E4EE-494C-9E99-BA30E7C29DE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21624" y="557784"/>
            <a:ext cx="599410" cy="932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2287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blipFill dpi="0" rotWithShape="1">
          <a:blip r:embed="rId2">
            <a:lum/>
          </a:blip>
          <a:srcRect/>
          <a:stretch>
            <a:fillRect l="-14000" r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2313" y="2362200"/>
            <a:ext cx="7772400" cy="220027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400" b="0" cap="all"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fld id="{B606C5D1-9323-1B45-8355-7D55EA8EE66A}" type="datetime4">
              <a:rPr lang="en-US" smtClean="0"/>
              <a:t>January 7, 2021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fld id="{7462207E-B25F-844C-A813-B7E57EC8376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rgbClr val="FF6D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6304" y="0"/>
            <a:ext cx="2423160" cy="36576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F5D78B9-2160-584E-BBA7-5668B7EB213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8259" y="555560"/>
            <a:ext cx="603504" cy="93611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-Section Header">
    <p:bg>
      <p:bgPr>
        <a:blipFill dpi="0" rotWithShape="1">
          <a:blip r:embed="rId2">
            <a:lum/>
          </a:blip>
          <a:srcRect/>
          <a:stretch>
            <a:fillRect l="-14000" r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2313" y="2362200"/>
            <a:ext cx="7772400" cy="220027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800" b="0" cap="all"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Sub-Section Title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fld id="{A4108F21-3CFE-3045-9ABB-E1E1413BA1A1}" type="datetime4">
              <a:rPr lang="en-US" smtClean="0"/>
              <a:t>January 7, 2021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fld id="{7462207E-B25F-844C-A813-B7E57EC8376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rgbClr val="FF6D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6304" y="0"/>
            <a:ext cx="2423160" cy="36576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722313" y="4626864"/>
            <a:ext cx="7772400" cy="2053336"/>
          </a:xfrm>
        </p:spPr>
        <p:txBody>
          <a:bodyPr>
            <a:normAutofit/>
          </a:bodyPr>
          <a:lstStyle>
            <a:lvl1pPr>
              <a:buClr>
                <a:srgbClr val="FF6D2B"/>
              </a:buClr>
              <a:defRPr b="0" i="0" cap="none" spc="0" baseline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lt"/>
                <a:ea typeface="Gill Sans MT" charset="0"/>
                <a:cs typeface="Gill Sans MT" charset="0"/>
              </a:defRPr>
            </a:lvl1pPr>
          </a:lstStyle>
          <a:p>
            <a:pPr marL="342900" indent="-342900">
              <a:buFont typeface="Arial"/>
              <a:buChar char="•"/>
            </a:pPr>
            <a:r>
              <a:rPr lang="en-US" sz="2000" b="1" dirty="0">
                <a:solidFill>
                  <a:schemeClr val="accent1">
                    <a:lumMod val="40000"/>
                    <a:lumOff val="60000"/>
                  </a:schemeClr>
                </a:solidFill>
                <a:cs typeface="Times New Roman" panose="02020603050405020304" pitchFamily="18" charset="0"/>
              </a:rPr>
              <a:t>Notes</a:t>
            </a:r>
          </a:p>
          <a:p>
            <a:pPr marL="342900" indent="-342900">
              <a:buFont typeface="Arial"/>
              <a:buChar char="•"/>
            </a:pPr>
            <a:r>
              <a:rPr lang="en-US" sz="2000" b="1" dirty="0">
                <a:solidFill>
                  <a:schemeClr val="accent1">
                    <a:lumMod val="40000"/>
                    <a:lumOff val="60000"/>
                  </a:schemeClr>
                </a:solidFill>
                <a:cs typeface="Times New Roman" panose="02020603050405020304" pitchFamily="18" charset="0"/>
              </a:rPr>
              <a:t>Notes</a:t>
            </a:r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  <a:cs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477465F-9A01-0649-8F79-2B63C8F844B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8449" y="557403"/>
            <a:ext cx="603504" cy="93611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rgbClr val="FF6D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45400" y="0"/>
            <a:ext cx="1348519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fld id="{5EF76A7A-0506-6C4D-8382-BFC753915B9A}" type="datetime4">
              <a:rPr lang="en-US" smtClean="0"/>
              <a:t>January 7, 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7845" y="0"/>
            <a:ext cx="2421171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84509" y="-4273"/>
            <a:ext cx="445398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fld id="{7462207E-B25F-844C-A813-B7E57EC8376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Placeholder 10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42" r:id="rId2"/>
    <p:sldLayoutId id="2147483732" r:id="rId3"/>
    <p:sldLayoutId id="2147483743" r:id="rId4"/>
  </p:sldLayoutIdLst>
  <p:hf hdr="0" ftr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Gill Sans MT" charset="0"/>
          <a:ea typeface="Gill Sans MT" charset="0"/>
          <a:cs typeface="Gill Sans MT" charset="0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rgbClr val="FF6D2B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Gill Sans MT" charset="0"/>
          <a:ea typeface="Gill Sans MT" charset="0"/>
          <a:cs typeface="Gill Sans MT" charset="0"/>
        </a:defRPr>
      </a:lvl1pPr>
      <a:lvl2pPr marL="457200" indent="-182880" algn="l" defTabSz="914400" rtl="0" eaLnBrk="1" latinLnBrk="0" hangingPunct="1">
        <a:spcBef>
          <a:spcPct val="20000"/>
        </a:spcBef>
        <a:buClr>
          <a:srgbClr val="FF6D2B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Gill Sans MT" charset="0"/>
          <a:ea typeface="Gill Sans MT" charset="0"/>
          <a:cs typeface="Gill Sans MT" charset="0"/>
        </a:defRPr>
      </a:lvl2pPr>
      <a:lvl3pPr marL="731520" indent="-182880" algn="l" defTabSz="914400" rtl="0" eaLnBrk="1" latinLnBrk="0" hangingPunct="1">
        <a:spcBef>
          <a:spcPct val="20000"/>
        </a:spcBef>
        <a:buClr>
          <a:srgbClr val="FF6D2B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Gill Sans MT" charset="0"/>
          <a:ea typeface="Gill Sans MT" charset="0"/>
          <a:cs typeface="Gill Sans MT" charset="0"/>
        </a:defRPr>
      </a:lvl3pPr>
      <a:lvl4pPr marL="1005840" indent="-182880" algn="l" defTabSz="914400" rtl="0" eaLnBrk="1" latinLnBrk="0" hangingPunct="1">
        <a:spcBef>
          <a:spcPct val="20000"/>
        </a:spcBef>
        <a:buClr>
          <a:srgbClr val="FF6D2B"/>
        </a:buClr>
        <a:buFont typeface="Arial" pitchFamily="34" charset="0"/>
        <a:buChar char="•"/>
        <a:defRPr sz="1600" kern="1200">
          <a:solidFill>
            <a:schemeClr val="tx1"/>
          </a:solidFill>
          <a:latin typeface="Gill Sans MT" charset="0"/>
          <a:ea typeface="Gill Sans MT" charset="0"/>
          <a:cs typeface="Gill Sans MT" charset="0"/>
        </a:defRPr>
      </a:lvl4pPr>
      <a:lvl5pPr marL="1188720" indent="-137160" algn="l" defTabSz="914400" rtl="0" eaLnBrk="1" latinLnBrk="0" hangingPunct="1">
        <a:spcBef>
          <a:spcPct val="20000"/>
        </a:spcBef>
        <a:buClr>
          <a:srgbClr val="FF6D2B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Gill Sans MT" charset="0"/>
          <a:ea typeface="Gill Sans MT" charset="0"/>
          <a:cs typeface="Gill Sans MT" charset="0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0.png" />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1.png" />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2.png" />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3.png" />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4.png" />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5.png" />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6.png" />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7.png" />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8.png" />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9.png" />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0.png" />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1.png" />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2.png" />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3.png" />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.png" />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4.png" />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5.png" />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6.png" />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github.com/ReasonFoundation/GraphicsR" TargetMode="External" /><Relationship Id="rId3" Type="http://schemas.openxmlformats.org/officeDocument/2006/relationships/hyperlink" Target="https://rstudio.com/wp-content/uploads/2015/03/rmarkdown-reference.pdf" TargetMode="External" /><Relationship Id="rId4" Type="http://schemas.openxmlformats.org/officeDocument/2006/relationships/hyperlink" Target="https://bookdown.org/yihui/rmarkdown/" TargetMode="External" />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6.png" />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7.png" />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8.pdf" />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9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1371600"/>
            <a:ext cx="7848600" cy="1927225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South</a:t>
            </a:r>
            <a:r>
              <a:rPr/>
              <a:t> </a:t>
            </a:r>
            <a:r>
              <a:rPr/>
              <a:t>Carolina</a:t>
            </a:r>
            <a:r>
              <a:rPr/>
              <a:t> </a:t>
            </a:r>
            <a:r>
              <a:rPr/>
              <a:t>Retirement</a:t>
            </a:r>
            <a:r>
              <a:rPr/>
              <a:t> </a:t>
            </a:r>
            <a:r>
              <a:rPr/>
              <a:t>System</a:t>
            </a:r>
            <a:r>
              <a:rPr/>
              <a:t> </a:t>
            </a:r>
            <a:r>
              <a:rPr/>
              <a:t>Solvency</a:t>
            </a:r>
            <a:r>
              <a:rPr/>
              <a:t> </a:t>
            </a:r>
            <a:r>
              <a:rPr/>
              <a:t>Analysis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5800" y="3505200"/>
            <a:ext cx="7848600" cy="1752600"/>
          </a:xfrm>
        </p:spPr>
        <p:txBody>
          <a:bodyPr/>
          <a:lstStyle/>
          <a:p>
            <a:pPr lvl="0" marL="0" indent="0">
              <a:buNone/>
            </a:pPr>
            <a:br/>
            <a:br/>
            <a:r>
              <a:rPr/>
              <a:t>Prepared</a:t>
            </a:r>
            <a:r>
              <a:rPr/>
              <a:t> </a:t>
            </a:r>
            <a:r>
              <a:rPr/>
              <a:t>by: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at</a:t>
            </a:r>
            <a:r>
              <a:rPr/>
              <a:t> </a:t>
            </a:r>
            <a:r>
              <a:rPr/>
              <a:t>Reason</a:t>
            </a:r>
            <a:r>
              <a:rPr/>
              <a:t> </a:t>
            </a:r>
            <a:r>
              <a:rPr/>
              <a:t>Foundation.</a:t>
            </a:r>
            <a:r>
              <a:rPr/>
              <a:t> </a:t>
            </a:r>
            <a:r>
              <a:rPr/>
              <a:t>2022—Preliminary</a:t>
            </a:r>
            <a:r>
              <a:rPr/>
              <a:t> </a:t>
            </a:r>
            <a:r>
              <a:rPr/>
              <a:t>Draft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07/14/2021</a:t>
            </a:r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Make</a:t>
            </a:r>
            <a:r>
              <a:rPr/>
              <a:t> </a:t>
            </a:r>
            <a:r>
              <a:rPr/>
              <a:t>up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Contributions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(flextable())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829177021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2011680"/>
                <a:gridCol w="2011680"/>
                <a:gridCol w="2011680"/>
              </a:tblGrid>
              <a:tr h="366503">
                <a:tc gridSpan="3"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FY2023 Contributions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 hMerge="true"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FY2023 Contributions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 hMerge="true"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FY2023 Contributions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</a:tr>
              <a:tr h="393652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Contribution Type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% of Payroll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 Value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</a:tr>
              <a:tr h="390924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Total Employee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9.0%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$932,014,000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  <a:tr h="390924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Total Employer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17.6%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$1,742,976,450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  <a:tr h="392561"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2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Employer (Debt Amortization)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2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15.6%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2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$1,549,422,687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  <a:tr h="393652"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2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Employer (Normal Cost)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2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2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$193,553,763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  <a:tr h="389832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Total SCRS Contributions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26.6%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$2,636,301,510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</a:tr>
            </a:tbl>
          </a:graphicData>
        </a:graphic>
      </p:graphicFrame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How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Plan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Funded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Image</a:t>
            </a:r>
          </a:p>
        </p:txBody>
      </p:sp>
      <p:pic>
        <p:nvPicPr>
          <p:cNvPr descr="HowFunde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9900" y="1600200"/>
            <a:ext cx="8204200" cy="4876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A</a:t>
            </a:r>
            <a:r>
              <a:rPr/>
              <a:t> </a:t>
            </a:r>
            <a:r>
              <a:rPr/>
              <a:t>History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Investment</a:t>
            </a:r>
            <a:r>
              <a:rPr/>
              <a:t> </a:t>
            </a:r>
            <a:r>
              <a:rPr/>
              <a:t>Returns</a:t>
            </a:r>
            <a:r>
              <a:rPr/>
              <a:t> </a:t>
            </a:r>
            <a:r>
              <a:rPr/>
              <a:t>(2001-2021)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(linePlot())</a:t>
            </a:r>
          </a:p>
        </p:txBody>
      </p:sp>
      <p:pic>
        <p:nvPicPr>
          <p:cNvPr descr="RMarkdown_SCRS_files/figure-pptx/graph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Investment</a:t>
            </a:r>
            <a:r>
              <a:rPr/>
              <a:t> </a:t>
            </a:r>
            <a:r>
              <a:rPr/>
              <a:t>Returns</a:t>
            </a:r>
            <a:r>
              <a:rPr/>
              <a:t> </a:t>
            </a:r>
            <a:r>
              <a:rPr/>
              <a:t>vs. Assumptions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(flextable)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738992425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2743200"/>
                <a:gridCol w="1828800"/>
                <a:gridCol w="1828800"/>
              </a:tblGrid>
              <a:tr h="392220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Year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Average Market Valued Returns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Average Actuarially Valued Returns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</a:tr>
              <a:tr h="391128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20-Years (2002-2021)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6.3%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5.50%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</a:tr>
              <a:tr h="391128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15-Years (2007-2021)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6.3%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5.20%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  <a:tr h="391128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10-Years (2012-2021)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7.7%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4.90%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</a:tr>
              <a:tr h="391128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5-Years (2017-2021)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10.3%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5.20%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</a:tbl>
          </a:graphicData>
        </a:graphic>
      </p:graphicFrame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S&amp;P500</a:t>
            </a:r>
            <a:r>
              <a:rPr/>
              <a:t> </a:t>
            </a:r>
            <a:r>
              <a:rPr/>
              <a:t>vs. Funded</a:t>
            </a:r>
            <a:r>
              <a:rPr/>
              <a:t> </a:t>
            </a:r>
            <a:r>
              <a:rPr/>
              <a:t>Ratio</a:t>
            </a:r>
            <a:r>
              <a:rPr/>
              <a:t> </a:t>
            </a:r>
            <a:r>
              <a:rPr/>
              <a:t>(2001-2020)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(areaPlot())</a:t>
            </a:r>
          </a:p>
        </p:txBody>
      </p:sp>
      <p:pic>
        <p:nvPicPr>
          <p:cNvPr descr="RMarkdown_SCRS_files/figure-pptx/sp500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New</a:t>
            </a:r>
            <a:r>
              <a:rPr/>
              <a:t> </a:t>
            </a:r>
            <a:r>
              <a:rPr/>
              <a:t>Normal: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Market</a:t>
            </a:r>
            <a:r>
              <a:rPr/>
              <a:t> </a:t>
            </a:r>
            <a:r>
              <a:rPr/>
              <a:t>Has</a:t>
            </a:r>
            <a:r>
              <a:rPr/>
              <a:t> </a:t>
            </a:r>
            <a:r>
              <a:rPr/>
              <a:t>Changed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The “new normal” for the institutional investing, despite the post-COVID rebound, suggests that achieving even a 6% average rate of return is optimistic.</a:t>
            </a:r>
          </a:p>
          <a:p>
            <a:pPr lvl="1">
              <a:buAutoNum type="arabicPeriod"/>
            </a:pPr>
            <a:r>
              <a:rPr/>
              <a:t>Over the past two decades there has been a steady change in the nature of the institutional investment returns.</a:t>
            </a:r>
          </a:p>
          <a:p>
            <a:pPr lvl="2"/>
            <a:r>
              <a:rPr/>
              <a:t>30-year Treasury yields have fallen from around 8% in the 1990s to consistently less or around 3% today.</a:t>
            </a:r>
          </a:p>
          <a:p>
            <a:pPr lvl="2"/>
            <a:r>
              <a:rPr/>
              <a:t>Globally, interest rates are at the ultralow historic levels, while market liquidity continues to be restrained by financial regulations.</a:t>
            </a:r>
          </a:p>
          <a:p>
            <a:pPr lvl="1">
              <a:buAutoNum type="arabicPeriod"/>
            </a:pPr>
            <a:r>
              <a:rPr/>
              <a:t>McKinsey &amp; Co. forecast the returns to equities will be 20% to 50% lower over the next two decades compared to the previous three decades.</a:t>
            </a:r>
          </a:p>
          <a:p>
            <a:pPr lvl="2"/>
            <a:r>
              <a:rPr/>
              <a:t>Using their forecast, the best-case scenario for a 60/40 portfolio of equities and bonds is likely to earn less than a 5% return.</a:t>
            </a:r>
          </a:p>
          <a:p>
            <a:pPr lvl="1">
              <a:buAutoNum type="arabicPeriod"/>
            </a:pPr>
            <a:r>
              <a:rPr/>
              <a:t>As SCRS waits for the continual “rebound” its unfunded liabilities continue to grow.</a:t>
            </a:r>
          </a:p>
        </p:txBody>
      </p:sp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Asset</a:t>
            </a:r>
            <a:r>
              <a:rPr/>
              <a:t> </a:t>
            </a:r>
            <a:r>
              <a:rPr/>
              <a:t>Allocation</a:t>
            </a:r>
            <a:r>
              <a:rPr/>
              <a:t> </a:t>
            </a:r>
            <a:r>
              <a:rPr/>
              <a:t>(2001-2021)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(custom)</a:t>
            </a:r>
          </a:p>
        </p:txBody>
      </p:sp>
      <p:pic>
        <p:nvPicPr>
          <p:cNvPr descr="RMarkdown_SCRS_files/figure-pptx/assets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Probability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(flextable())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60480015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914400"/>
                <a:gridCol w="914400"/>
                <a:gridCol w="914400"/>
                <a:gridCol w="914400"/>
                <a:gridCol w="914400"/>
                <a:gridCol w="914400"/>
                <a:gridCol w="914400"/>
                <a:gridCol w="914400"/>
                <a:gridCol w="914400"/>
              </a:tblGrid>
              <a:tr h="392833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Possible Rates of Return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Based on SCRS Assumptions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SCRS Historical Returns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Research Affiliates 10-Year Forecast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BNY Mellon 10-Year Forecast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Horizon 10-Year Market Forecast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JP Morgan 10-15 Year Forecast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Horizon 20-Year Market Forecast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BlackRock 20-Year Forecast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</a:tr>
              <a:tr h="361592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9 %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23.3%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11.8%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3.8%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5.5%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9.2%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16.0%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25.1%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32.8%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</a:tr>
              <a:tr h="361524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8 %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35.8%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23.0%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8.9%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12.5%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18.9%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26.4%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38.0%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45.9%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  <a:tr h="361592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7 %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50.1%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38.3%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17.6%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24.1%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33.3%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39.6%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52.4%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59.7%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</a:tr>
              <a:tr h="361660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6.5 %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57.5%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47.0%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23.5%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31.6%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41.8%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46.8%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59.7%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66.2%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  <a:tr h="361524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6 %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64.5%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56.0%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30.4%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39.8%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50.7%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54.1%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66.6%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72.3%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</a:tr>
              <a:tr h="361660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5.5 %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71.1%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64.5%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37.9%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48.6%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59.7%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61.3%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73.0%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77.7%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  <a:tr h="361660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5 %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77.0%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72.4%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46.1%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57.5%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68.2%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68.2%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78.7%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82.6%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/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/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/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/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/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/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/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/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/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</a:tbl>
          </a:graphicData>
        </a:graphic>
      </p:graphicFrame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Current</a:t>
            </a:r>
            <a:r>
              <a:rPr/>
              <a:t> </a:t>
            </a:r>
            <a:r>
              <a:rPr/>
              <a:t>Contributions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Actuarially</a:t>
            </a:r>
            <a:r>
              <a:rPr/>
              <a:t> </a:t>
            </a:r>
            <a:r>
              <a:rPr/>
              <a:t>Insufficient</a:t>
            </a:r>
            <a:r>
              <a:rPr/>
              <a:t> </a:t>
            </a:r>
            <a:r>
              <a:rPr/>
              <a:t>(2021-2051)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(linePlot())</a:t>
            </a:r>
          </a:p>
        </p:txBody>
      </p:sp>
      <p:pic>
        <p:nvPicPr>
          <p:cNvPr descr="RMarkdown_SCRS_files/figure-pptx/crises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forecast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SCRS.</a:t>
            </a:r>
          </a:p>
        </p:txBody>
      </p:sp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SCRS</a:t>
            </a:r>
            <a:r>
              <a:rPr/>
              <a:t> </a:t>
            </a:r>
            <a:r>
              <a:rPr/>
              <a:t>Solvency</a:t>
            </a:r>
            <a:r>
              <a:rPr/>
              <a:t> </a:t>
            </a:r>
            <a:r>
              <a:rPr/>
              <a:t>Degrades</a:t>
            </a:r>
            <a:r>
              <a:rPr/>
              <a:t> </a:t>
            </a:r>
            <a:r>
              <a:rPr/>
              <a:t>Under</a:t>
            </a:r>
            <a:r>
              <a:rPr/>
              <a:t> </a:t>
            </a:r>
            <a:r>
              <a:rPr/>
              <a:t>Crisis</a:t>
            </a:r>
            <a:r>
              <a:rPr/>
              <a:t> </a:t>
            </a:r>
            <a:r>
              <a:rPr/>
              <a:t>Scenarios</a:t>
            </a:r>
            <a:r>
              <a:rPr/>
              <a:t> </a:t>
            </a:r>
            <a:r>
              <a:rPr/>
              <a:t>(2021-2051)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(linePlot())</a:t>
            </a:r>
          </a:p>
        </p:txBody>
      </p:sp>
      <p:pic>
        <p:nvPicPr>
          <p:cNvPr descr="RMarkdown_SCRS_files/figure-pptx/fr.crises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forecast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SCRS.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About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We offer pro-bono technical assistance to public officials to help them design and implement pension reforms that improve plan solvency and promote retirement security, including:</a:t>
            </a:r>
          </a:p>
          <a:p>
            <a:pPr lvl="1"/>
            <a:r>
              <a:rPr/>
              <a:t>Customized analysis of pension system design, trends</a:t>
            </a:r>
          </a:p>
          <a:p>
            <a:pPr lvl="1"/>
            <a:r>
              <a:rPr/>
              <a:t>Independent actuarial modeling of reform scenarios</a:t>
            </a:r>
          </a:p>
          <a:p>
            <a:pPr lvl="1"/>
            <a:r>
              <a:rPr/>
              <a:t>Consultation and modeling around custom policy designs</a:t>
            </a:r>
          </a:p>
          <a:p>
            <a:pPr lvl="1"/>
            <a:r>
              <a:rPr/>
              <a:t>Latest pension reform research and case studies</a:t>
            </a:r>
          </a:p>
          <a:p>
            <a:pPr lvl="1"/>
            <a:r>
              <a:rPr/>
              <a:t>Peer-to-peer mentoring from state and local officials who have successfully enacted pension reforms</a:t>
            </a:r>
          </a:p>
          <a:p>
            <a:pPr lvl="1"/>
            <a:r>
              <a:rPr/>
              <a:t>Assistance with stakeholder outreach, engagement and relationship management</a:t>
            </a:r>
          </a:p>
          <a:p>
            <a:pPr lvl="1"/>
            <a:r>
              <a:rPr/>
              <a:t>Design and execution of public education programs and media campaigns</a:t>
            </a:r>
          </a:p>
        </p:txBody>
      </p:sp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SCRS</a:t>
            </a:r>
            <a:r>
              <a:rPr/>
              <a:t> </a:t>
            </a:r>
            <a:r>
              <a:rPr/>
              <a:t>Unfunded</a:t>
            </a:r>
            <a:r>
              <a:rPr/>
              <a:t> </a:t>
            </a:r>
            <a:r>
              <a:rPr/>
              <a:t>Liability</a:t>
            </a:r>
            <a:r>
              <a:rPr/>
              <a:t> </a:t>
            </a:r>
            <a:r>
              <a:rPr/>
              <a:t>Sensitivity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DR</a:t>
            </a:r>
            <a:r>
              <a:rPr/>
              <a:t> </a:t>
            </a:r>
            <a:r>
              <a:rPr/>
              <a:t>Changes</a:t>
            </a:r>
            <a:r>
              <a:rPr/>
              <a:t> </a:t>
            </a:r>
            <a:r>
              <a:rPr/>
              <a:t>2021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(flextable())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732807712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828800"/>
                <a:gridCol w="1828800"/>
                <a:gridCol w="1828800"/>
                <a:gridCol w="1828800"/>
              </a:tblGrid>
              <a:tr h="392561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Discount Rate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Funded Ratio (MVA)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Unfunded Liability (MVA)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Actuarial Accrued Liability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</a:tr>
              <a:tr h="385262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60.9%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$21.50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$55.00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</a:tr>
              <a:tr h="385262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54.3%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$28.20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$61.70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  <a:tr h="385262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48.0%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$36.30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$69.80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</a:tr>
              <a:tr h="385262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4.0%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42.1%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$46.10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$79.50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</a:tbl>
          </a:graphicData>
        </a:graphic>
      </p:graphicFrame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30-Year</a:t>
            </a:r>
            <a:r>
              <a:rPr/>
              <a:t> </a:t>
            </a:r>
            <a:r>
              <a:rPr/>
              <a:t>Employer</a:t>
            </a:r>
            <a:r>
              <a:rPr/>
              <a:t> </a:t>
            </a:r>
            <a:r>
              <a:rPr/>
              <a:t>Contribution</a:t>
            </a:r>
            <a:r>
              <a:rPr/>
              <a:t> </a:t>
            </a:r>
            <a:r>
              <a:rPr/>
              <a:t>Forecast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(barPlot())</a:t>
            </a:r>
          </a:p>
        </p:txBody>
      </p:sp>
      <p:pic>
        <p:nvPicPr>
          <p:cNvPr descr="RMarkdown_SCRS_files/figure-pptx/stochastic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forecast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SCRS.</a:t>
            </a:r>
          </a:p>
        </p:txBody>
      </p:sp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30-Year</a:t>
            </a:r>
            <a:r>
              <a:rPr/>
              <a:t> </a:t>
            </a:r>
            <a:r>
              <a:rPr/>
              <a:t>Funded</a:t>
            </a:r>
            <a:r>
              <a:rPr/>
              <a:t> </a:t>
            </a:r>
            <a:r>
              <a:rPr/>
              <a:t>Ratio</a:t>
            </a:r>
            <a:r>
              <a:rPr/>
              <a:t> </a:t>
            </a:r>
            <a:r>
              <a:rPr/>
              <a:t>Forecast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(barPlot())</a:t>
            </a:r>
          </a:p>
        </p:txBody>
      </p:sp>
      <p:pic>
        <p:nvPicPr>
          <p:cNvPr descr="RMarkdown_SCRS_files/figure-pptx/stochasticFR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forecast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SCRS.</a:t>
            </a:r>
          </a:p>
        </p:txBody>
      </p:sp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Debt</a:t>
            </a:r>
            <a:r>
              <a:rPr/>
              <a:t> </a:t>
            </a:r>
            <a:r>
              <a:rPr/>
              <a:t>Interest</a:t>
            </a:r>
            <a:r>
              <a:rPr/>
              <a:t> </a:t>
            </a:r>
            <a:r>
              <a:rPr/>
              <a:t>vs. Unfunded</a:t>
            </a:r>
            <a:r>
              <a:rPr/>
              <a:t> </a:t>
            </a:r>
            <a:r>
              <a:rPr/>
              <a:t>Liability</a:t>
            </a:r>
            <a:r>
              <a:rPr/>
              <a:t> </a:t>
            </a:r>
            <a:r>
              <a:rPr/>
              <a:t>Payments</a:t>
            </a:r>
            <a:r>
              <a:rPr/>
              <a:t> </a:t>
            </a:r>
            <a:r>
              <a:rPr/>
              <a:t>(2001-2021)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(w/</a:t>
            </a:r>
            <a:r>
              <a:rPr/>
              <a:t> </a:t>
            </a:r>
            <a:r>
              <a:rPr/>
              <a:t>barPlot())</a:t>
            </a:r>
          </a:p>
        </p:txBody>
      </p:sp>
      <p:pic>
        <p:nvPicPr>
          <p:cNvPr descr="RMarkdown_SCRS_files/figure-pptx/net.amo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ADEC</a:t>
            </a:r>
            <a:r>
              <a:rPr/>
              <a:t> </a:t>
            </a:r>
            <a:r>
              <a:rPr/>
              <a:t>Contribution</a:t>
            </a:r>
            <a:r>
              <a:rPr/>
              <a:t> </a:t>
            </a:r>
            <a:r>
              <a:rPr/>
              <a:t>History</a:t>
            </a:r>
            <a:r>
              <a:rPr/>
              <a:t> </a:t>
            </a:r>
            <a:r>
              <a:rPr/>
              <a:t>(2001-2021)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(barPlot())</a:t>
            </a:r>
          </a:p>
        </p:txBody>
      </p:sp>
      <p:pic>
        <p:nvPicPr>
          <p:cNvPr descr="RMarkdown_SCRS_files/figure-pptx/contributions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SCRS</a:t>
            </a:r>
            <a:r>
              <a:rPr/>
              <a:t> </a:t>
            </a:r>
            <a:r>
              <a:rPr/>
              <a:t>Amortization</a:t>
            </a:r>
            <a:r>
              <a:rPr/>
              <a:t> </a:t>
            </a:r>
            <a:r>
              <a:rPr/>
              <a:t>Period</a:t>
            </a:r>
            <a:r>
              <a:rPr/>
              <a:t> </a:t>
            </a:r>
            <a:r>
              <a:rPr/>
              <a:t>(2001-2021)</a:t>
            </a:r>
            <a:r>
              <a:rPr/>
              <a:t> </a:t>
            </a:r>
            <a:r>
              <a:rPr/>
              <a:t>custom</a:t>
            </a:r>
            <a:r>
              <a:rPr/>
              <a:t> </a:t>
            </a:r>
            <a:r>
              <a:rPr/>
              <a:t>R</a:t>
            </a:r>
          </a:p>
        </p:txBody>
      </p:sp>
      <p:pic>
        <p:nvPicPr>
          <p:cNvPr descr="RMarkdown_SCRS_files/figure-pptx/amo.period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Change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Risk-Free</a:t>
            </a:r>
            <a:r>
              <a:rPr/>
              <a:t> </a:t>
            </a:r>
            <a:r>
              <a:rPr/>
              <a:t>Rate</a:t>
            </a:r>
            <a:r>
              <a:rPr/>
              <a:t> </a:t>
            </a:r>
            <a:r>
              <a:rPr/>
              <a:t>vs. Discount</a:t>
            </a:r>
            <a:r>
              <a:rPr/>
              <a:t> </a:t>
            </a:r>
            <a:r>
              <a:rPr/>
              <a:t>Rate</a:t>
            </a:r>
            <a:r>
              <a:rPr/>
              <a:t> </a:t>
            </a:r>
            <a:r>
              <a:rPr/>
              <a:t>(2001-2021)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(linePlot())</a:t>
            </a:r>
          </a:p>
        </p:txBody>
      </p:sp>
      <p:pic>
        <p:nvPicPr>
          <p:cNvPr descr="RMarkdown_SCRS_files/figure-pptx/treasury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Actual</a:t>
            </a:r>
            <a:r>
              <a:rPr/>
              <a:t> </a:t>
            </a:r>
            <a:r>
              <a:rPr/>
              <a:t>Change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Payroll</a:t>
            </a:r>
            <a:r>
              <a:rPr/>
              <a:t> </a:t>
            </a:r>
            <a:r>
              <a:rPr/>
              <a:t>vs. Assumption</a:t>
            </a:r>
            <a:r>
              <a:rPr/>
              <a:t> </a:t>
            </a:r>
            <a:r>
              <a:rPr/>
              <a:t>(2001-2021)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(linePlot())</a:t>
            </a:r>
          </a:p>
        </p:txBody>
      </p:sp>
      <p:pic>
        <p:nvPicPr>
          <p:cNvPr descr="RMarkdown_SCRS_files/figure-pptx/payroll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  <a:r>
              <a:rPr/>
              <a:t> </a:t>
            </a:r>
            <a:r>
              <a:rPr/>
              <a:t>Actual</a:t>
            </a:r>
            <a:r>
              <a:rPr/>
              <a:t> </a:t>
            </a:r>
            <a:r>
              <a:rPr/>
              <a:t>payroll</a:t>
            </a:r>
            <a:r>
              <a:rPr/>
              <a:t> </a:t>
            </a:r>
            <a:r>
              <a:rPr/>
              <a:t>does</a:t>
            </a:r>
            <a:r>
              <a:rPr/>
              <a:t> </a:t>
            </a:r>
            <a:r>
              <a:rPr/>
              <a:t>not</a:t>
            </a:r>
            <a:r>
              <a:rPr/>
              <a:t> </a:t>
            </a:r>
            <a:r>
              <a:rPr/>
              <a:t>include</a:t>
            </a:r>
            <a:r>
              <a:rPr/>
              <a:t> </a:t>
            </a:r>
            <a:r>
              <a:rPr/>
              <a:t>payroll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members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ORP</a:t>
            </a:r>
            <a:r>
              <a:rPr/>
              <a:t> </a:t>
            </a:r>
            <a:r>
              <a:rPr/>
              <a:t>or</a:t>
            </a:r>
            <a:r>
              <a:rPr/>
              <a:t> </a:t>
            </a:r>
            <a:r>
              <a:rPr/>
              <a:t>working</a:t>
            </a:r>
            <a:r>
              <a:rPr/>
              <a:t> </a:t>
            </a:r>
            <a:r>
              <a:rPr/>
              <a:t>retirees.</a:t>
            </a:r>
          </a:p>
        </p:txBody>
      </p:sp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Actual</a:t>
            </a:r>
            <a:r>
              <a:rPr/>
              <a:t> </a:t>
            </a:r>
            <a:r>
              <a:rPr/>
              <a:t>Inflation</a:t>
            </a:r>
            <a:r>
              <a:rPr/>
              <a:t> </a:t>
            </a:r>
            <a:r>
              <a:rPr/>
              <a:t>vs. Assumption</a:t>
            </a:r>
            <a:r>
              <a:rPr/>
              <a:t> </a:t>
            </a:r>
            <a:r>
              <a:rPr/>
              <a:t>(2001-2020)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(linePlot())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1270000" indent="0">
              <a:buNone/>
            </a:pPr>
            <a:r>
              <a:rPr sz="1800">
                <a:latin typeface="Courier"/>
              </a:rPr>
              <a:t>## Response [https://raw.githubusercontent.com/ReasonFoundation/databaseR/master/files/CPI_by_Region_DOL.xlsx]
##   Date: 2022-02-02 16:37
##   Status: 200
##   Content-Type: application/octet-stream
##   Size: 13.8 kB
## &lt;ON DISK&gt;  /var/folders/0z/p5zgjmbn6531bgclzwc383500000gn/T//RtmpL6rDkn/file176e4e93e113.xlsx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Markdown_SCRS_files/figure-pptx/inflation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SCRS</a:t>
            </a:r>
            <a:r>
              <a:rPr/>
              <a:t> </a:t>
            </a:r>
            <a:r>
              <a:rPr/>
              <a:t>Unfunded</a:t>
            </a:r>
            <a:r>
              <a:rPr/>
              <a:t> </a:t>
            </a:r>
            <a:r>
              <a:rPr/>
              <a:t>Liabilities</a:t>
            </a:r>
            <a:r>
              <a:rPr/>
              <a:t> </a:t>
            </a:r>
            <a:r>
              <a:rPr/>
              <a:t>(2001-2021)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(areaPlot())</a:t>
            </a:r>
          </a:p>
        </p:txBody>
      </p:sp>
      <p:pic>
        <p:nvPicPr>
          <p:cNvPr descr="RMarkdown_SCRS_files/figure-pptx/debt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Interest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Debt</a:t>
            </a:r>
            <a:r>
              <a:rPr/>
              <a:t> </a:t>
            </a:r>
            <a:r>
              <a:rPr/>
              <a:t>2001-2021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(custom)</a:t>
            </a:r>
          </a:p>
        </p:txBody>
      </p:sp>
      <p:pic>
        <p:nvPicPr>
          <p:cNvPr descr="RMarkdown_SCRS_files/figure-pptx/int.debt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Benefit</a:t>
            </a:r>
            <a:r>
              <a:rPr/>
              <a:t> </a:t>
            </a:r>
            <a:r>
              <a:rPr/>
              <a:t>Accrual</a:t>
            </a:r>
            <a:r>
              <a:rPr/>
              <a:t> </a:t>
            </a:r>
            <a:r>
              <a:rPr/>
              <a:t>&amp;</a:t>
            </a:r>
            <a:r>
              <a:rPr/>
              <a:t> </a:t>
            </a:r>
            <a:r>
              <a:rPr/>
              <a:t>Retention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Average</a:t>
            </a:r>
            <a:r>
              <a:rPr/>
              <a:t> </a:t>
            </a:r>
            <a:r>
              <a:rPr/>
              <a:t>New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Employee</a:t>
            </a:r>
            <a:r>
              <a:rPr/>
              <a:t> </a:t>
            </a:r>
            <a:r>
              <a:rPr/>
              <a:t>(Age</a:t>
            </a:r>
            <a:r>
              <a:rPr/>
              <a:t> </a:t>
            </a:r>
            <a:r>
              <a:rPr/>
              <a:t>27)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(custom)</a:t>
            </a:r>
          </a:p>
        </p:txBody>
      </p:sp>
      <p:pic>
        <p:nvPicPr>
          <p:cNvPr descr="RMarkdown_SCRS_files/figure-pptx/pwealth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reports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CAFRs.</a:t>
            </a:r>
            <a:r>
              <a:rPr/>
              <a:t> </a:t>
            </a:r>
            <a:r>
              <a:rPr/>
              <a:t>Illustration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based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plan’s</a:t>
            </a:r>
            <a:r>
              <a:rPr/>
              <a:t> </a:t>
            </a:r>
            <a:r>
              <a:rPr/>
              <a:t>Class</a:t>
            </a:r>
            <a:r>
              <a:rPr/>
              <a:t> </a:t>
            </a:r>
            <a:r>
              <a:rPr/>
              <a:t>Three</a:t>
            </a:r>
            <a:r>
              <a:rPr/>
              <a:t> </a:t>
            </a:r>
            <a:r>
              <a:rPr/>
              <a:t>assumptions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hypothetical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average</a:t>
            </a:r>
            <a:r>
              <a:rPr/>
              <a:t> </a:t>
            </a:r>
            <a:r>
              <a:rPr/>
              <a:t>new</a:t>
            </a:r>
            <a:r>
              <a:rPr/>
              <a:t> </a:t>
            </a:r>
            <a:r>
              <a:rPr/>
              <a:t>member</a:t>
            </a:r>
            <a:r>
              <a:rPr/>
              <a:t> </a:t>
            </a:r>
            <a:r>
              <a:rPr/>
              <a:t>hired</a:t>
            </a:r>
            <a:r>
              <a:rPr/>
              <a:t> </a:t>
            </a:r>
            <a:r>
              <a:rPr/>
              <a:t>at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age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27</a:t>
            </a:r>
          </a:p>
        </p:txBody>
      </p:sp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Delaying</a:t>
            </a:r>
            <a:r>
              <a:rPr/>
              <a:t> </a:t>
            </a:r>
            <a:r>
              <a:rPr/>
              <a:t>Eligibility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Full</a:t>
            </a:r>
            <a:r>
              <a:rPr/>
              <a:t> </a:t>
            </a:r>
            <a:r>
              <a:rPr/>
              <a:t>Benefits</a:t>
            </a:r>
            <a:r>
              <a:rPr/>
              <a:t> </a:t>
            </a:r>
            <a:r>
              <a:rPr/>
              <a:t>Backloads</a:t>
            </a:r>
            <a:r>
              <a:rPr/>
              <a:t> </a:t>
            </a:r>
            <a:r>
              <a:rPr/>
              <a:t>27</a:t>
            </a:r>
            <a:r>
              <a:rPr/>
              <a:t> </a:t>
            </a:r>
            <a:r>
              <a:rPr/>
              <a:t>Age</a:t>
            </a:r>
            <a:r>
              <a:rPr/>
              <a:t> </a:t>
            </a:r>
            <a:r>
              <a:rPr/>
              <a:t>New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Hires’</a:t>
            </a:r>
            <a:r>
              <a:rPr/>
              <a:t> </a:t>
            </a:r>
            <a:r>
              <a:rPr/>
              <a:t>Benefits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Only </a:t>
            </a:r>
            <a:r>
              <a:rPr b="1"/>
              <a:t>$176.48K</a:t>
            </a:r>
            <a:r>
              <a:rPr/>
              <a:t> is what new Age 27 (Class Three) SCRS members will accrue after 28 years on the job (accrued benefits valued at retirement).</a:t>
            </a:r>
          </a:p>
          <a:p>
            <a:pPr lvl="1"/>
            <a:r>
              <a:rPr/>
              <a:t>All new employees are better off collecting their own contributions (with credited interest), before they qualify for Reduced or Full Defined Benefits.</a:t>
            </a:r>
          </a:p>
          <a:p>
            <a:pPr lvl="0" marL="0" indent="0">
              <a:buNone/>
            </a:pPr>
            <a:r>
              <a:rPr/>
              <a:t>Value of accrued benefits jumps to </a:t>
            </a:r>
            <a:r>
              <a:rPr b="1"/>
              <a:t>$351.64K</a:t>
            </a:r>
            <a:r>
              <a:rPr/>
              <a:t> (or by </a:t>
            </a:r>
            <a:r>
              <a:rPr b="1"/>
              <a:t>99.3%</a:t>
            </a:r>
            <a:r>
              <a:rPr/>
              <a:t>) just after 4 more years (Age </a:t>
            </a:r>
            <a:r>
              <a:rPr b="1"/>
              <a:t>59</a:t>
            </a:r>
            <a:r>
              <a:rPr/>
              <a:t>, long enough to receive Unreduced/Full benefits)</a:t>
            </a:r>
          </a:p>
          <a:p>
            <a:pPr lvl="1"/>
            <a:r>
              <a:rPr/>
              <a:t>Such spikes are caused by employer awarding a significantly higher total benefits in the employee’s later years of service.</a:t>
            </a:r>
          </a:p>
          <a:p>
            <a:pPr lvl="1"/>
            <a:r>
              <a:rPr/>
              <a:t>This backloading usually benefits only small portion of long-career employees, leaving most of younger workers behind.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Retention</a:t>
            </a:r>
            <a:r>
              <a:rPr/>
              <a:t> </a:t>
            </a:r>
            <a:r>
              <a:rPr/>
              <a:t>Rates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New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Employee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(custom)</a:t>
            </a:r>
          </a:p>
        </p:txBody>
      </p:sp>
      <p:pic>
        <p:nvPicPr>
          <p:cNvPr descr="RMarkdown_SCRS_files/figure-pptx/ret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reports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CAFRs.</a:t>
            </a:r>
            <a:r>
              <a:rPr/>
              <a:t> </a:t>
            </a:r>
            <a:r>
              <a:rPr/>
              <a:t>Illustration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based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plan’s</a:t>
            </a:r>
            <a:r>
              <a:rPr/>
              <a:t> </a:t>
            </a:r>
            <a:r>
              <a:rPr/>
              <a:t>Class</a:t>
            </a:r>
            <a:r>
              <a:rPr/>
              <a:t> </a:t>
            </a:r>
            <a:r>
              <a:rPr/>
              <a:t>Three</a:t>
            </a:r>
            <a:r>
              <a:rPr/>
              <a:t> </a:t>
            </a:r>
            <a:r>
              <a:rPr/>
              <a:t>assumptions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hypothetical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average</a:t>
            </a:r>
            <a:r>
              <a:rPr/>
              <a:t> </a:t>
            </a:r>
            <a:r>
              <a:rPr/>
              <a:t>new</a:t>
            </a:r>
            <a:r>
              <a:rPr/>
              <a:t> </a:t>
            </a:r>
            <a:r>
              <a:rPr/>
              <a:t>member</a:t>
            </a:r>
            <a:r>
              <a:rPr/>
              <a:t> </a:t>
            </a:r>
            <a:r>
              <a:rPr/>
              <a:t>hired</a:t>
            </a:r>
            <a:r>
              <a:rPr/>
              <a:t> </a:t>
            </a:r>
            <a:r>
              <a:rPr/>
              <a:t>at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age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27</a:t>
            </a:r>
          </a:p>
        </p:txBody>
      </p:sp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Retention:</a:t>
            </a:r>
            <a:r>
              <a:rPr/>
              <a:t> </a:t>
            </a:r>
            <a:r>
              <a:rPr/>
              <a:t>Only</a:t>
            </a:r>
            <a:r>
              <a:rPr/>
              <a:t> </a:t>
            </a:r>
            <a:r>
              <a:rPr/>
              <a:t>Few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27</a:t>
            </a:r>
            <a:r>
              <a:rPr/>
              <a:t> </a:t>
            </a:r>
            <a:r>
              <a:rPr/>
              <a:t>Age</a:t>
            </a:r>
            <a:r>
              <a:rPr/>
              <a:t> </a:t>
            </a:r>
            <a:r>
              <a:rPr/>
              <a:t>New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Hires</a:t>
            </a:r>
            <a:r>
              <a:rPr/>
              <a:t> </a:t>
            </a:r>
            <a:r>
              <a:rPr/>
              <a:t>Receive</a:t>
            </a:r>
            <a:r>
              <a:rPr/>
              <a:t> </a:t>
            </a:r>
            <a:r>
              <a:rPr/>
              <a:t>Benefits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Only </a:t>
            </a:r>
            <a:r>
              <a:rPr b="1"/>
              <a:t>36.7%</a:t>
            </a:r>
            <a:r>
              <a:rPr/>
              <a:t> of new Age 27 (Class Three) SCRS members will stay for 8 years.</a:t>
            </a:r>
          </a:p>
          <a:p>
            <a:pPr lvl="1"/>
            <a:r>
              <a:rPr/>
              <a:t>Class Three employees must work 8 years before their benefits become vested.</a:t>
            </a:r>
          </a:p>
          <a:p>
            <a:pPr lvl="1"/>
            <a:r>
              <a:rPr/>
              <a:t>Members who leave the plan before then must forfeit contributions their employer made on their behalf.</a:t>
            </a:r>
          </a:p>
          <a:p>
            <a:pPr lvl="1"/>
            <a:r>
              <a:rPr/>
              <a:t>Only </a:t>
            </a:r>
            <a:r>
              <a:rPr b="1"/>
              <a:t>21.9%</a:t>
            </a:r>
            <a:r>
              <a:rPr/>
              <a:t> of the initial employees will accrue 20 years of service.</a:t>
            </a:r>
          </a:p>
          <a:p>
            <a:pPr lvl="0" marL="0" indent="0">
              <a:buNone/>
            </a:pPr>
            <a:r>
              <a:rPr/>
              <a:t>And only </a:t>
            </a:r>
            <a:r>
              <a:rPr b="1"/>
              <a:t>18.2%</a:t>
            </a:r>
            <a:r>
              <a:rPr/>
              <a:t> of Age 27 Class Three members hired next year will still be working after reaching Rule of 90 threshold (Age + Years of Service), long enough to qualify for unreduced benefits.</a:t>
            </a:r>
          </a:p>
        </p:txBody>
      </p:sp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>
                <a:hlinkClick r:id="rId2"/>
              </a:rPr>
              <a:t>https://github.com/ReasonFoundation/GraphicsR</a:t>
            </a:r>
          </a:p>
          <a:p>
            <a:pPr lvl="1"/>
            <a:r>
              <a:rPr>
                <a:hlinkClick r:id="rId3"/>
              </a:rPr>
              <a:t>https://rstudio.com/wp-content/uploads/2015/03/rmarkdown-reference.pdf</a:t>
            </a:r>
          </a:p>
          <a:p>
            <a:pPr lvl="1"/>
            <a:r>
              <a:rPr>
                <a:hlinkClick r:id="rId4"/>
              </a:rPr>
              <a:t>https://bookdown.org/yihui/rmarkdown/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SCRS</a:t>
            </a:r>
            <a:r>
              <a:rPr/>
              <a:t> </a:t>
            </a:r>
            <a:r>
              <a:rPr/>
              <a:t>UAL</a:t>
            </a:r>
            <a:r>
              <a:rPr/>
              <a:t> </a:t>
            </a:r>
            <a:r>
              <a:rPr/>
              <a:t>#2</a:t>
            </a:r>
            <a:r>
              <a:rPr/>
              <a:t> </a:t>
            </a:r>
            <a:r>
              <a:rPr/>
              <a:t>(2001-2021)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(areaPlot())</a:t>
            </a:r>
          </a:p>
        </p:txBody>
      </p:sp>
      <p:pic>
        <p:nvPicPr>
          <p:cNvPr descr="RMarkdown_SCRS_files/figure-pptx/debt2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A</a:t>
            </a:r>
            <a:r>
              <a:rPr/>
              <a:t> </a:t>
            </a:r>
            <a:r>
              <a:rPr/>
              <a:t>History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Weakening</a:t>
            </a:r>
            <a:r>
              <a:rPr/>
              <a:t> </a:t>
            </a:r>
            <a:r>
              <a:rPr/>
              <a:t>Solvency</a:t>
            </a:r>
            <a:r>
              <a:rPr/>
              <a:t> </a:t>
            </a:r>
            <a:r>
              <a:rPr/>
              <a:t>#2</a:t>
            </a:r>
            <a:r>
              <a:rPr/>
              <a:t> </a:t>
            </a:r>
            <a:r>
              <a:rPr/>
              <a:t>(2001/2021)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(table)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457200" y="1600200"/>
          <a:ext cx="8229600" cy="436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0">
                <a:tc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UAL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Funded</a:t>
                      </a:r>
                      <a:r>
                        <a:rPr/>
                        <a:t> </a:t>
                      </a:r>
                      <a:r>
                        <a:rPr/>
                        <a:t>Ratio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2001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$2,675,374,000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87.4%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2021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$24,651,369,000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55.2%</a:t>
                      </a:r>
                    </a:p>
                  </a:txBody>
                </a:tc>
              </a:tr>
            </a:tbl>
          </a:graphicData>
        </a:graphic>
      </p:graphicFrame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database.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Liabilities</a:t>
            </a:r>
            <a:r>
              <a:rPr/>
              <a:t> </a:t>
            </a:r>
            <a:r>
              <a:rPr/>
              <a:t>Growing</a:t>
            </a:r>
            <a:r>
              <a:rPr/>
              <a:t> </a:t>
            </a:r>
            <a:r>
              <a:rPr/>
              <a:t>Faster</a:t>
            </a:r>
            <a:r>
              <a:rPr/>
              <a:t> </a:t>
            </a:r>
            <a:r>
              <a:rPr/>
              <a:t>than</a:t>
            </a:r>
            <a:r>
              <a:rPr/>
              <a:t> </a:t>
            </a:r>
            <a:r>
              <a:rPr/>
              <a:t>Assets</a:t>
            </a:r>
            <a:r>
              <a:rPr/>
              <a:t> </a:t>
            </a:r>
            <a:r>
              <a:rPr/>
              <a:t>(2001-2021)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(linePlot())</a:t>
            </a:r>
          </a:p>
        </p:txBody>
      </p:sp>
      <p:pic>
        <p:nvPicPr>
          <p:cNvPr descr="RMarkdown_SCRS_files/figure-pptx/area.ual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Causes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Debt</a:t>
            </a:r>
            <a:r>
              <a:rPr/>
              <a:t> </a:t>
            </a:r>
            <a:r>
              <a:rPr/>
              <a:t>(2001-2021)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(custom</a:t>
            </a:r>
            <a:r>
              <a:rPr/>
              <a:t> </a:t>
            </a:r>
            <a:r>
              <a:rPr/>
              <a:t>Plotly-Image)</a:t>
            </a:r>
          </a:p>
        </p:txBody>
      </p:sp>
      <p:pic>
        <p:nvPicPr>
          <p:cNvPr descr="SCRS_GainLoss.pdf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812800" y="1600200"/>
            <a:ext cx="7518400" cy="4876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Driving</a:t>
            </a:r>
            <a:r>
              <a:rPr/>
              <a:t> </a:t>
            </a:r>
            <a:r>
              <a:rPr/>
              <a:t>Factors</a:t>
            </a:r>
            <a:r>
              <a:rPr/>
              <a:t> </a:t>
            </a:r>
            <a:r>
              <a:rPr/>
              <a:t>Jeopardizing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Resiliency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b="1"/>
              <a:t>Deviations from Investment Return Assumptions</a:t>
            </a:r>
            <a:r>
              <a:rPr/>
              <a:t> have been the largest contributor to the unfunded liability growth, adding </a:t>
            </a:r>
            <a:r>
              <a:rPr b="1"/>
              <a:t>$9.82</a:t>
            </a:r>
            <a:r>
              <a:rPr/>
              <a:t> billion from 2001 to 2021.</a:t>
            </a:r>
          </a:p>
          <a:p>
            <a:pPr lvl="1"/>
            <a:r>
              <a:rPr b="1"/>
              <a:t>Changes to Actuarial Methods and Assumptions</a:t>
            </a:r>
            <a:r>
              <a:rPr/>
              <a:t> – including assumed rate of return - have revealed roughly </a:t>
            </a:r>
            <a:r>
              <a:rPr b="1"/>
              <a:t>$6.99</a:t>
            </a:r>
            <a:r>
              <a:rPr/>
              <a:t> billion in additional unfunded liability since 2001.</a:t>
            </a:r>
          </a:p>
          <a:p>
            <a:pPr lvl="1"/>
            <a:r>
              <a:rPr b="1"/>
              <a:t>Extended Amortization Timetables and low Statutory Contributions</a:t>
            </a:r>
            <a:r>
              <a:rPr/>
              <a:t> in the past have resulted in interest on SCRS debt exceeding the actual debt payments (negative amortization) since 2001, adding a net </a:t>
            </a:r>
            <a:r>
              <a:rPr b="1"/>
              <a:t>$3.68</a:t>
            </a:r>
            <a:r>
              <a:rPr/>
              <a:t> billion to the unfunded liabilities.</a:t>
            </a:r>
          </a:p>
          <a:p>
            <a:pPr lvl="1"/>
            <a:r>
              <a:rPr b="1"/>
              <a:t>Deviations from Demographic Assumptions</a:t>
            </a:r>
            <a:r>
              <a:rPr/>
              <a:t> – including deviations from assumed rates of withdrawal, retirement, and mortality — added </a:t>
            </a:r>
            <a:r>
              <a:rPr b="1"/>
              <a:t>$2.57</a:t>
            </a:r>
            <a:r>
              <a:rPr/>
              <a:t> billion to the debt since 2001.</a:t>
            </a:r>
          </a:p>
          <a:p>
            <a:pPr lvl="1"/>
            <a:r>
              <a:rPr b="1"/>
              <a:t>Ad-Hoc Cost-of-Living-Adjustments</a:t>
            </a:r>
            <a:r>
              <a:rPr/>
              <a:t> given before 2012 added </a:t>
            </a:r>
            <a:r>
              <a:rPr b="1"/>
              <a:t>$206</a:t>
            </a:r>
            <a:r>
              <a:rPr/>
              <a:t> million to unfunded liabilities since 2001.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Compound</a:t>
            </a:r>
            <a:r>
              <a:rPr/>
              <a:t> </a:t>
            </a:r>
            <a:r>
              <a:rPr/>
              <a:t>Net</a:t>
            </a:r>
            <a:r>
              <a:rPr/>
              <a:t> </a:t>
            </a:r>
            <a:r>
              <a:rPr/>
              <a:t>Change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UAL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(barPlot())</a:t>
            </a:r>
          </a:p>
        </p:txBody>
      </p:sp>
      <p:pic>
        <p:nvPicPr>
          <p:cNvPr descr="RMarkdown_SCRS_files/figure-pptx/compoundGL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NULL"/></Relationships>
</file>

<file path=ppt/theme/theme1.xml><?xml version="1.0" encoding="utf-8"?>
<a:theme xmlns:a="http://schemas.openxmlformats.org/drawingml/2006/main" name="Clarity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late_III.potx" id="{38E5262C-03D5-497F-9755-9FD18792ECE0}" vid="{A569D75D-2A09-4420-AC85-B12C3A07ACD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</Template>
  <TotalTime>10</TotalTime>
  <Words>21</Words>
  <Application>Microsoft Macintosh PowerPoint</Application>
  <PresentationFormat>On-screen Show (4:3)</PresentationFormat>
  <Paragraphs>6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Gill Sans MT</vt:lpstr>
      <vt:lpstr>Clarity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South Carolina Retirement System Solvency Analysis</dc:title>
  <dc:creator>Prepared by: Pension Integrity Project at Reason Foundation. 2022—Preliminary Draft</dc:creator>
  <cp:keywords/>
  <dcterms:created xsi:type="dcterms:W3CDTF">2022-02-02T16:37:40Z</dcterms:created>
  <dcterms:modified xsi:type="dcterms:W3CDTF">2022-02-02T16:37:40Z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lways_allow_html">
    <vt:lpwstr>True</vt:lpwstr>
  </property>
  <property fmtid="{D5CDD505-2E9C-101B-9397-08002B2CF9AE}" pid="3" name="date">
    <vt:lpwstr>07/14/2021</vt:lpwstr>
  </property>
  <property fmtid="{D5CDD505-2E9C-101B-9397-08002B2CF9AE}" pid="4" name="font-family">
    <vt:lpwstr>Arial</vt:lpwstr>
  </property>
  <property fmtid="{D5CDD505-2E9C-101B-9397-08002B2CF9AE}" pid="5" name="fontsize">
    <vt:lpwstr>9pt</vt:lpwstr>
  </property>
  <property fmtid="{D5CDD505-2E9C-101B-9397-08002B2CF9AE}" pid="6" name="output">
    <vt:lpwstr/>
  </property>
</Properties>
</file>